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4" r:id="rId10"/>
    <p:sldId id="273" r:id="rId11"/>
    <p:sldId id="265" r:id="rId12"/>
    <p:sldId id="266" r:id="rId13"/>
    <p:sldId id="267" r:id="rId14"/>
    <p:sldId id="269" r:id="rId15"/>
    <p:sldId id="270" r:id="rId16"/>
    <p:sldId id="274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64A0-3DED-4A58-AE8F-F15061C46464}" type="datetimeFigureOut">
              <a:rPr lang="fr-FR" smtClean="0"/>
              <a:t>27/05/2019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B8A87-3E5A-48E9-856F-5EAB30AC7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05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64A0-3DED-4A58-AE8F-F15061C46464}" type="datetimeFigureOut">
              <a:rPr lang="fr-FR" smtClean="0"/>
              <a:t>27/05/2019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B8A87-3E5A-48E9-856F-5EAB30AC7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847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64A0-3DED-4A58-AE8F-F15061C46464}" type="datetimeFigureOut">
              <a:rPr lang="fr-FR" smtClean="0"/>
              <a:t>27/05/2019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B8A87-3E5A-48E9-856F-5EAB30AC7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2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64A0-3DED-4A58-AE8F-F15061C46464}" type="datetimeFigureOut">
              <a:rPr lang="fr-FR" smtClean="0"/>
              <a:t>27/05/2019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B8A87-3E5A-48E9-856F-5EAB30AC7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46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64A0-3DED-4A58-AE8F-F15061C46464}" type="datetimeFigureOut">
              <a:rPr lang="fr-FR" smtClean="0"/>
              <a:t>27/05/2019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B8A87-3E5A-48E9-856F-5EAB30AC7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58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64A0-3DED-4A58-AE8F-F15061C46464}" type="datetimeFigureOut">
              <a:rPr lang="fr-FR" smtClean="0"/>
              <a:t>27/05/2019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B8A87-3E5A-48E9-856F-5EAB30AC7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15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64A0-3DED-4A58-AE8F-F15061C46464}" type="datetimeFigureOut">
              <a:rPr lang="fr-FR" smtClean="0"/>
              <a:t>27/05/2019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B8A87-3E5A-48E9-856F-5EAB30AC7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340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64A0-3DED-4A58-AE8F-F15061C46464}" type="datetimeFigureOut">
              <a:rPr lang="fr-FR" smtClean="0"/>
              <a:t>27/05/2019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B8A87-3E5A-48E9-856F-5EAB30AC7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243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64A0-3DED-4A58-AE8F-F15061C46464}" type="datetimeFigureOut">
              <a:rPr lang="fr-FR" smtClean="0"/>
              <a:t>27/05/2019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B8A87-3E5A-48E9-856F-5EAB30AC7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2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64A0-3DED-4A58-AE8F-F15061C46464}" type="datetimeFigureOut">
              <a:rPr lang="fr-FR" smtClean="0"/>
              <a:t>27/05/2019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B8A87-3E5A-48E9-856F-5EAB30AC7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31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64A0-3DED-4A58-AE8F-F15061C46464}" type="datetimeFigureOut">
              <a:rPr lang="fr-FR" smtClean="0"/>
              <a:t>27/05/2019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B8A87-3E5A-48E9-856F-5EAB30AC7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55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C64A0-3DED-4A58-AE8F-F15061C46464}" type="datetimeFigureOut">
              <a:rPr lang="fr-FR" smtClean="0"/>
              <a:t>27/05/2019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B8A87-3E5A-48E9-856F-5EAB30AC72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56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43874" y="-2566342"/>
            <a:ext cx="8198501" cy="122977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68153" y="2979982"/>
            <a:ext cx="726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Saison culturelle</a:t>
            </a:r>
          </a:p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2019-2020</a:t>
            </a:r>
            <a:endParaRPr lang="fr-FR" sz="4000" b="1" dirty="0" smtClean="0">
              <a:solidFill>
                <a:schemeClr val="bg1"/>
              </a:solidFill>
              <a:latin typeface="Lucida Bright" panose="02040602050505020304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105752" y="6111446"/>
            <a:ext cx="12297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>
                <a:solidFill>
                  <a:schemeClr val="bg1"/>
                </a:solidFill>
              </a:rPr>
              <a:t>Synopsis </a:t>
            </a:r>
            <a:r>
              <a:rPr lang="fr-FR" sz="3000" dirty="0" smtClean="0">
                <a:solidFill>
                  <a:schemeClr val="bg1"/>
                </a:solidFill>
              </a:rPr>
              <a:t>des concerts et </a:t>
            </a:r>
            <a:r>
              <a:rPr lang="fr-FR" sz="3000" dirty="0">
                <a:solidFill>
                  <a:schemeClr val="bg1"/>
                </a:solidFill>
              </a:rPr>
              <a:t>spectacles sur : </a:t>
            </a:r>
            <a:r>
              <a:rPr lang="fr-FR" sz="3000" b="1" dirty="0">
                <a:solidFill>
                  <a:schemeClr val="bg1"/>
                </a:solidFill>
              </a:rPr>
              <a:t>www.ville-wintzenheim.fr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95" y="-90546"/>
            <a:ext cx="5102634" cy="154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88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58" y="-408040"/>
            <a:ext cx="6104249" cy="8720355"/>
          </a:xfrm>
          <a:prstGeom prst="rect">
            <a:avLst/>
          </a:prstGeom>
        </p:spPr>
      </p:pic>
      <p:sp>
        <p:nvSpPr>
          <p:cNvPr id="7" name="Rogner un rectangle à un seul coin 3">
            <a:extLst>
              <a:ext uri="{FF2B5EF4-FFF2-40B4-BE49-F238E27FC236}">
                <a16:creationId xmlns:a16="http://schemas.microsoft.com/office/drawing/2014/main" xmlns="" id="{B062938B-14B3-4E7D-B906-F345691818AA}"/>
              </a:ext>
            </a:extLst>
          </p:cNvPr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571A5AE-E627-47D1-9EFF-EFD3C3F3128B}"/>
              </a:ext>
            </a:extLst>
          </p:cNvPr>
          <p:cNvSpPr txBox="1"/>
          <p:nvPr/>
        </p:nvSpPr>
        <p:spPr>
          <a:xfrm>
            <a:off x="6096000" y="5884172"/>
            <a:ext cx="361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MARIKALA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i="1" dirty="0" err="1" smtClean="0">
                <a:solidFill>
                  <a:schemeClr val="bg1"/>
                </a:solidFill>
              </a:rPr>
              <a:t>Vivante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6563294-0EEF-4CC0-AB5F-845A47947AE3}"/>
              </a:ext>
            </a:extLst>
          </p:cNvPr>
          <p:cNvSpPr txBox="1"/>
          <p:nvPr/>
        </p:nvSpPr>
        <p:spPr>
          <a:xfrm>
            <a:off x="19877" y="6116178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3 </a:t>
            </a:r>
            <a:r>
              <a:rPr lang="fr-FR" sz="2800" b="1" dirty="0">
                <a:solidFill>
                  <a:schemeClr val="bg1"/>
                </a:solidFill>
              </a:rPr>
              <a:t>juin </a:t>
            </a:r>
            <a:r>
              <a:rPr lang="fr-FR" sz="2800" b="1" dirty="0" smtClean="0">
                <a:solidFill>
                  <a:schemeClr val="bg1"/>
                </a:solidFill>
              </a:rPr>
              <a:t>2020 </a:t>
            </a:r>
            <a:r>
              <a:rPr lang="fr-FR" sz="2800" b="1" dirty="0">
                <a:solidFill>
                  <a:schemeClr val="bg1"/>
                </a:solidFill>
              </a:rPr>
              <a:t>à 20h</a:t>
            </a:r>
          </a:p>
        </p:txBody>
      </p:sp>
    </p:spTree>
    <p:extLst>
      <p:ext uri="{BB962C8B-B14F-4D97-AF65-F5344CB8AC3E}">
        <p14:creationId xmlns:p14="http://schemas.microsoft.com/office/powerpoint/2010/main" val="2432552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dult, affection, ba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16" y="-2204370"/>
            <a:ext cx="13586326" cy="906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gner un rectangle à un seul coin 3"/>
          <p:cNvSpPr/>
          <p:nvPr/>
        </p:nvSpPr>
        <p:spPr>
          <a:xfrm>
            <a:off x="0" y="4918325"/>
            <a:ext cx="11120352" cy="1939675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24423" y="5062705"/>
            <a:ext cx="1069536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500" b="1" dirty="0">
                <a:solidFill>
                  <a:schemeClr val="bg1"/>
                </a:solidFill>
              </a:rPr>
              <a:t>Les « </a:t>
            </a:r>
            <a:r>
              <a:rPr lang="fr-FR" sz="9500" b="1" dirty="0" err="1">
                <a:solidFill>
                  <a:schemeClr val="bg1"/>
                </a:solidFill>
              </a:rPr>
              <a:t>Pestacles</a:t>
            </a:r>
            <a:r>
              <a:rPr lang="fr-FR" sz="9500" b="1" dirty="0">
                <a:solidFill>
                  <a:schemeClr val="bg1"/>
                </a:solidFill>
              </a:rPr>
              <a:t> » !</a:t>
            </a:r>
            <a:endParaRPr lang="fr-FR" sz="9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36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4835610"/>
            <a:ext cx="12337775" cy="16696070"/>
          </a:xfrm>
          <a:prstGeom prst="rect">
            <a:avLst/>
          </a:prstGeom>
        </p:spPr>
      </p:pic>
      <p:sp>
        <p:nvSpPr>
          <p:cNvPr id="7" name="Rogner un rectangle à un seul coin 3">
            <a:extLst>
              <a:ext uri="{FF2B5EF4-FFF2-40B4-BE49-F238E27FC236}">
                <a16:creationId xmlns:a16="http://schemas.microsoft.com/office/drawing/2014/main" xmlns="" id="{10251175-5F18-4E1A-B082-3361BD3DEB05}"/>
              </a:ext>
            </a:extLst>
          </p:cNvPr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22C7405-9402-4548-9763-B7C9012B5C3B}"/>
              </a:ext>
            </a:extLst>
          </p:cNvPr>
          <p:cNvSpPr txBox="1"/>
          <p:nvPr/>
        </p:nvSpPr>
        <p:spPr>
          <a:xfrm>
            <a:off x="5565913" y="5884172"/>
            <a:ext cx="6917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LA CONTEUSE CRI </a:t>
            </a:r>
            <a:r>
              <a:rPr lang="fr-FR" sz="2800" b="1" dirty="0" err="1" smtClean="0">
                <a:solidFill>
                  <a:schemeClr val="bg1"/>
                </a:solidFill>
              </a:rPr>
              <a:t>CRI</a:t>
            </a:r>
            <a:endParaRPr lang="fr-FR" sz="2800" b="1" dirty="0">
              <a:solidFill>
                <a:schemeClr val="bg1"/>
              </a:solidFill>
            </a:endParaRPr>
          </a:p>
          <a:p>
            <a:r>
              <a:rPr lang="fr-FR" sz="2800" b="1" i="1" dirty="0" smtClean="0">
                <a:solidFill>
                  <a:schemeClr val="bg1"/>
                </a:solidFill>
              </a:rPr>
              <a:t>Malices ou maléfices ?</a:t>
            </a:r>
            <a:endParaRPr lang="fr-FR" sz="2800" b="1" i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FE44B20-5FFA-4190-8634-679F4285D2BE}"/>
              </a:ext>
            </a:extLst>
          </p:cNvPr>
          <p:cNvSpPr txBox="1"/>
          <p:nvPr/>
        </p:nvSpPr>
        <p:spPr>
          <a:xfrm>
            <a:off x="19878" y="6116178"/>
            <a:ext cx="5546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23 </a:t>
            </a:r>
            <a:r>
              <a:rPr lang="fr-FR" sz="2800" b="1" dirty="0">
                <a:solidFill>
                  <a:schemeClr val="bg1"/>
                </a:solidFill>
              </a:rPr>
              <a:t>octobre </a:t>
            </a:r>
            <a:r>
              <a:rPr lang="fr-FR" sz="2800" b="1" dirty="0" smtClean="0">
                <a:solidFill>
                  <a:schemeClr val="bg1"/>
                </a:solidFill>
              </a:rPr>
              <a:t>2019 </a:t>
            </a:r>
            <a:r>
              <a:rPr lang="fr-FR" sz="2800" b="1" dirty="0">
                <a:solidFill>
                  <a:schemeClr val="bg1"/>
                </a:solidFill>
              </a:rPr>
              <a:t>à 20h</a:t>
            </a:r>
          </a:p>
        </p:txBody>
      </p:sp>
    </p:spTree>
    <p:extLst>
      <p:ext uri="{BB962C8B-B14F-4D97-AF65-F5344CB8AC3E}">
        <p14:creationId xmlns:p14="http://schemas.microsoft.com/office/powerpoint/2010/main" val="1205386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757" y="-1642276"/>
            <a:ext cx="12423757" cy="8281674"/>
          </a:xfrm>
          <a:prstGeom prst="rect">
            <a:avLst/>
          </a:prstGeom>
        </p:spPr>
      </p:pic>
      <p:sp>
        <p:nvSpPr>
          <p:cNvPr id="7" name="Rogner un rectangle à un seul coin 3">
            <a:extLst>
              <a:ext uri="{FF2B5EF4-FFF2-40B4-BE49-F238E27FC236}">
                <a16:creationId xmlns:a16="http://schemas.microsoft.com/office/drawing/2014/main" xmlns="" id="{25C3D703-3110-4A65-93C6-CE0C91690021}"/>
              </a:ext>
            </a:extLst>
          </p:cNvPr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5ACE5CA-58F7-4DD2-8821-911D241FE6EE}"/>
              </a:ext>
            </a:extLst>
          </p:cNvPr>
          <p:cNvSpPr txBox="1"/>
          <p:nvPr/>
        </p:nvSpPr>
        <p:spPr>
          <a:xfrm>
            <a:off x="6096000" y="5884172"/>
            <a:ext cx="361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Cie L’OREILLE ABSOLUE </a:t>
            </a:r>
            <a:endParaRPr lang="fr-FR" sz="2800" b="1" dirty="0">
              <a:solidFill>
                <a:schemeClr val="bg1"/>
              </a:solidFill>
            </a:endParaRPr>
          </a:p>
          <a:p>
            <a:r>
              <a:rPr lang="fr-FR" sz="2800" b="1" i="1" dirty="0" smtClean="0">
                <a:solidFill>
                  <a:schemeClr val="bg1"/>
                </a:solidFill>
              </a:rPr>
              <a:t>Néo Noël</a:t>
            </a:r>
            <a:endParaRPr lang="fr-FR" sz="2800" b="1" i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41753C5-F9F2-40A3-A436-7975949C288A}"/>
              </a:ext>
            </a:extLst>
          </p:cNvPr>
          <p:cNvSpPr txBox="1"/>
          <p:nvPr/>
        </p:nvSpPr>
        <p:spPr>
          <a:xfrm>
            <a:off x="19877" y="6116178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23 décembre 2019 à </a:t>
            </a:r>
            <a:r>
              <a:rPr lang="fr-FR" sz="2800" b="1" dirty="0">
                <a:solidFill>
                  <a:schemeClr val="bg1"/>
                </a:solidFill>
              </a:rPr>
              <a:t>15h</a:t>
            </a:r>
          </a:p>
        </p:txBody>
      </p:sp>
    </p:spTree>
    <p:extLst>
      <p:ext uri="{BB962C8B-B14F-4D97-AF65-F5344CB8AC3E}">
        <p14:creationId xmlns:p14="http://schemas.microsoft.com/office/powerpoint/2010/main" val="2282725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58732"/>
            <a:ext cx="12192001" cy="6858001"/>
          </a:xfrm>
          <a:prstGeom prst="rect">
            <a:avLst/>
          </a:prstGeom>
        </p:spPr>
      </p:pic>
      <p:sp>
        <p:nvSpPr>
          <p:cNvPr id="7" name="Rogner un rectangle à un seul coin 3">
            <a:extLst>
              <a:ext uri="{FF2B5EF4-FFF2-40B4-BE49-F238E27FC236}">
                <a16:creationId xmlns:a16="http://schemas.microsoft.com/office/drawing/2014/main" xmlns="" id="{ED37FD9D-D2D5-4290-9FC5-940A98737A7B}"/>
              </a:ext>
            </a:extLst>
          </p:cNvPr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86F2742-7172-42E6-A477-53BA2199FF48}"/>
              </a:ext>
            </a:extLst>
          </p:cNvPr>
          <p:cNvSpPr txBox="1"/>
          <p:nvPr/>
        </p:nvSpPr>
        <p:spPr>
          <a:xfrm>
            <a:off x="6095999" y="5933546"/>
            <a:ext cx="5976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CLAIRE ISELIN ET EMMANUEL LICARI</a:t>
            </a:r>
          </a:p>
          <a:p>
            <a:r>
              <a:rPr lang="fr-FR" sz="2800" b="1" i="1" dirty="0" smtClean="0">
                <a:solidFill>
                  <a:schemeClr val="bg1"/>
                </a:solidFill>
              </a:rPr>
              <a:t>Ciné-concert « Cartoon Duo »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41DA14-E5B0-4F3B-9DDD-D615A03A720F}"/>
              </a:ext>
            </a:extLst>
          </p:cNvPr>
          <p:cNvSpPr txBox="1"/>
          <p:nvPr/>
        </p:nvSpPr>
        <p:spPr>
          <a:xfrm>
            <a:off x="19877" y="6116178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19 </a:t>
            </a:r>
            <a:r>
              <a:rPr lang="fr-FR" sz="2800" b="1" dirty="0">
                <a:solidFill>
                  <a:schemeClr val="bg1"/>
                </a:solidFill>
              </a:rPr>
              <a:t>février </a:t>
            </a:r>
            <a:r>
              <a:rPr lang="fr-FR" sz="2800" b="1" dirty="0" smtClean="0">
                <a:solidFill>
                  <a:schemeClr val="bg1"/>
                </a:solidFill>
              </a:rPr>
              <a:t>2020 </a:t>
            </a:r>
            <a:r>
              <a:rPr lang="fr-FR" sz="2800" b="1" dirty="0">
                <a:solidFill>
                  <a:schemeClr val="bg1"/>
                </a:solidFill>
              </a:rPr>
              <a:t>à 15h</a:t>
            </a:r>
          </a:p>
        </p:txBody>
      </p:sp>
    </p:spTree>
    <p:extLst>
      <p:ext uri="{BB962C8B-B14F-4D97-AF65-F5344CB8AC3E}">
        <p14:creationId xmlns:p14="http://schemas.microsoft.com/office/powerpoint/2010/main" val="321723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56" y="-163617"/>
            <a:ext cx="4254844" cy="63822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51" y="-23574"/>
            <a:ext cx="3941805" cy="59127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658"/>
            <a:ext cx="3995352" cy="5995370"/>
          </a:xfrm>
          <a:prstGeom prst="rect">
            <a:avLst/>
          </a:prstGeom>
        </p:spPr>
      </p:pic>
      <p:sp>
        <p:nvSpPr>
          <p:cNvPr id="10" name="Rogner un rectangle à un seul coin 3">
            <a:extLst>
              <a:ext uri="{FF2B5EF4-FFF2-40B4-BE49-F238E27FC236}">
                <a16:creationId xmlns:a16="http://schemas.microsoft.com/office/drawing/2014/main" xmlns="" id="{C81C4F7D-023D-4AAC-9B3F-02B0A90781AC}"/>
              </a:ext>
            </a:extLst>
          </p:cNvPr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ED8EAB3-1818-47A7-9E40-C028B016B8CC}"/>
              </a:ext>
            </a:extLst>
          </p:cNvPr>
          <p:cNvSpPr txBox="1"/>
          <p:nvPr/>
        </p:nvSpPr>
        <p:spPr>
          <a:xfrm>
            <a:off x="6095999" y="5884172"/>
            <a:ext cx="5247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ENSEMBLE ATRIUM</a:t>
            </a:r>
            <a:endParaRPr lang="fr-FR" sz="2800" b="1" dirty="0">
              <a:solidFill>
                <a:schemeClr val="bg1"/>
              </a:solidFill>
            </a:endParaRPr>
          </a:p>
          <a:p>
            <a:r>
              <a:rPr lang="fr-FR" sz="2800" b="1" i="1" dirty="0" smtClean="0">
                <a:solidFill>
                  <a:schemeClr val="bg1"/>
                </a:solidFill>
              </a:rPr>
              <a:t>Le voyage magique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07B4A2B-090D-4A21-B6C2-4119087C2CC2}"/>
              </a:ext>
            </a:extLst>
          </p:cNvPr>
          <p:cNvSpPr txBox="1"/>
          <p:nvPr/>
        </p:nvSpPr>
        <p:spPr>
          <a:xfrm>
            <a:off x="19877" y="6116178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22 </a:t>
            </a:r>
            <a:r>
              <a:rPr lang="fr-FR" sz="2800" b="1" dirty="0">
                <a:solidFill>
                  <a:schemeClr val="bg1"/>
                </a:solidFill>
              </a:rPr>
              <a:t>avril </a:t>
            </a:r>
            <a:r>
              <a:rPr lang="fr-FR" sz="2800" b="1" dirty="0" smtClean="0">
                <a:solidFill>
                  <a:schemeClr val="bg1"/>
                </a:solidFill>
              </a:rPr>
              <a:t>2020 </a:t>
            </a:r>
            <a:r>
              <a:rPr lang="fr-FR" sz="2800" b="1" dirty="0">
                <a:solidFill>
                  <a:schemeClr val="bg1"/>
                </a:solidFill>
              </a:rPr>
              <a:t>à 15h</a:t>
            </a:r>
          </a:p>
        </p:txBody>
      </p:sp>
    </p:spTree>
    <p:extLst>
      <p:ext uri="{BB962C8B-B14F-4D97-AF65-F5344CB8AC3E}">
        <p14:creationId xmlns:p14="http://schemas.microsoft.com/office/powerpoint/2010/main" val="2714145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43874" y="-2566342"/>
            <a:ext cx="8198501" cy="122977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68153" y="2979982"/>
            <a:ext cx="726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Vente d’abonnements</a:t>
            </a:r>
          </a:p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Lucida Bright" panose="02040602050505020304" pitchFamily="18" charset="0"/>
              </a:rPr>
              <a:t> du 2 au 30 septembre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407504" y="6307476"/>
            <a:ext cx="6985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dirty="0" smtClean="0">
                <a:solidFill>
                  <a:schemeClr val="bg1"/>
                </a:solidFill>
              </a:rPr>
              <a:t>Renseignements en billetterie</a:t>
            </a:r>
            <a:endParaRPr lang="fr-FR" sz="3000" b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43" y="-90547"/>
            <a:ext cx="4830786" cy="14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8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41" y="3701"/>
            <a:ext cx="5478787" cy="6858000"/>
          </a:xfrm>
          <a:prstGeom prst="rect">
            <a:avLst/>
          </a:prstGeom>
        </p:spPr>
      </p:pic>
      <p:sp>
        <p:nvSpPr>
          <p:cNvPr id="4" name="Rogner un rectangle à un seul coin 3"/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-2" y="6102285"/>
            <a:ext cx="6168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2 </a:t>
            </a:r>
            <a:r>
              <a:rPr lang="fr-FR" sz="2800" b="1" dirty="0">
                <a:solidFill>
                  <a:schemeClr val="bg1"/>
                </a:solidFill>
              </a:rPr>
              <a:t>octobre </a:t>
            </a:r>
            <a:r>
              <a:rPr lang="fr-FR" sz="2800" b="1" dirty="0" smtClean="0">
                <a:solidFill>
                  <a:schemeClr val="bg1"/>
                </a:solidFill>
              </a:rPr>
              <a:t>2019 </a:t>
            </a:r>
            <a:r>
              <a:rPr lang="fr-FR" sz="2800" b="1" dirty="0">
                <a:solidFill>
                  <a:schemeClr val="bg1"/>
                </a:solidFill>
              </a:rPr>
              <a:t>à 20h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D7F26DA-824D-45D7-9CE2-95ACE24AA285}"/>
              </a:ext>
            </a:extLst>
          </p:cNvPr>
          <p:cNvSpPr txBox="1"/>
          <p:nvPr/>
        </p:nvSpPr>
        <p:spPr>
          <a:xfrm>
            <a:off x="6168885" y="5864137"/>
            <a:ext cx="5320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RAYMOND HALBEISEN SEXTET</a:t>
            </a:r>
            <a:endParaRPr lang="fr-FR" sz="2800" b="1" i="1" dirty="0">
              <a:solidFill>
                <a:schemeClr val="bg1"/>
              </a:solidFill>
            </a:endParaRPr>
          </a:p>
          <a:p>
            <a:r>
              <a:rPr lang="fr-FR" sz="2800" b="1" i="1" dirty="0" smtClean="0">
                <a:solidFill>
                  <a:schemeClr val="bg1"/>
                </a:solidFill>
              </a:rPr>
              <a:t>Olé !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2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6" y="-2704923"/>
            <a:ext cx="12279349" cy="12279349"/>
          </a:xfrm>
          <a:prstGeom prst="rect">
            <a:avLst/>
          </a:prstGeom>
        </p:spPr>
      </p:pic>
      <p:sp>
        <p:nvSpPr>
          <p:cNvPr id="11" name="Rogner un rectangle à un seul coin 3">
            <a:extLst>
              <a:ext uri="{FF2B5EF4-FFF2-40B4-BE49-F238E27FC236}">
                <a16:creationId xmlns:a16="http://schemas.microsoft.com/office/drawing/2014/main" xmlns="" id="{085390FC-6666-4B72-BF75-C1FE2B45D677}"/>
              </a:ext>
            </a:extLst>
          </p:cNvPr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C85BBB93-4103-4987-A4B8-77A9E44A31B8}"/>
              </a:ext>
            </a:extLst>
          </p:cNvPr>
          <p:cNvSpPr txBox="1"/>
          <p:nvPr/>
        </p:nvSpPr>
        <p:spPr>
          <a:xfrm>
            <a:off x="6096000" y="5872327"/>
            <a:ext cx="5208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LADISLAVA</a:t>
            </a:r>
            <a:endParaRPr lang="fr-FR" sz="2800" b="1" dirty="0">
              <a:solidFill>
                <a:schemeClr val="bg1"/>
              </a:solidFill>
            </a:endParaRPr>
          </a:p>
          <a:p>
            <a:r>
              <a:rPr lang="fr-FR" sz="2800" b="1" i="1" dirty="0" smtClean="0">
                <a:solidFill>
                  <a:schemeClr val="bg1"/>
                </a:solidFill>
              </a:rPr>
              <a:t>Histoire de la musique tzigane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" y="6087434"/>
            <a:ext cx="60959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6 </a:t>
            </a:r>
            <a:r>
              <a:rPr lang="fr-FR" sz="2800" b="1" dirty="0">
                <a:solidFill>
                  <a:schemeClr val="bg1"/>
                </a:solidFill>
              </a:rPr>
              <a:t>novembre </a:t>
            </a:r>
            <a:r>
              <a:rPr lang="fr-FR" sz="2800" b="1" dirty="0" smtClean="0">
                <a:solidFill>
                  <a:schemeClr val="bg1"/>
                </a:solidFill>
              </a:rPr>
              <a:t>2019 </a:t>
            </a:r>
            <a:r>
              <a:rPr lang="fr-FR" sz="2800" b="1" dirty="0">
                <a:solidFill>
                  <a:schemeClr val="bg1"/>
                </a:solidFill>
              </a:rPr>
              <a:t>à 20h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4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03" y="-2355148"/>
            <a:ext cx="12257903" cy="9193427"/>
          </a:xfrm>
          <a:prstGeom prst="rect">
            <a:avLst/>
          </a:prstGeom>
        </p:spPr>
      </p:pic>
      <p:sp>
        <p:nvSpPr>
          <p:cNvPr id="9" name="Rogner un rectangle à un seul coin 3">
            <a:extLst>
              <a:ext uri="{FF2B5EF4-FFF2-40B4-BE49-F238E27FC236}">
                <a16:creationId xmlns:a16="http://schemas.microsoft.com/office/drawing/2014/main" xmlns="" id="{E70358FA-0157-4554-9918-187ECF38ED43}"/>
              </a:ext>
            </a:extLst>
          </p:cNvPr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E8DBD3A-C34B-4B7A-8DEE-638B103B10E0}"/>
              </a:ext>
            </a:extLst>
          </p:cNvPr>
          <p:cNvSpPr txBox="1"/>
          <p:nvPr/>
        </p:nvSpPr>
        <p:spPr>
          <a:xfrm>
            <a:off x="6096000" y="5884172"/>
            <a:ext cx="6261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ODEON ORCHESTRA</a:t>
            </a:r>
            <a:endParaRPr lang="fr-FR" sz="2800" b="1" dirty="0">
              <a:solidFill>
                <a:schemeClr val="bg1"/>
              </a:solidFill>
            </a:endParaRPr>
          </a:p>
          <a:p>
            <a:r>
              <a:rPr lang="fr-FR" sz="2800" b="1" i="1" dirty="0" smtClean="0">
                <a:solidFill>
                  <a:schemeClr val="bg1"/>
                </a:solidFill>
              </a:rPr>
              <a:t>Musiques viennoises, tziganes et tangos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877" y="6116178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4 </a:t>
            </a:r>
            <a:r>
              <a:rPr lang="fr-FR" sz="2800" b="1" dirty="0">
                <a:solidFill>
                  <a:schemeClr val="bg1"/>
                </a:solidFill>
              </a:rPr>
              <a:t>décembre </a:t>
            </a:r>
            <a:r>
              <a:rPr lang="fr-FR" sz="2800" b="1" dirty="0" smtClean="0">
                <a:solidFill>
                  <a:schemeClr val="bg1"/>
                </a:solidFill>
              </a:rPr>
              <a:t>2019 </a:t>
            </a:r>
            <a:r>
              <a:rPr lang="fr-FR" sz="2800" b="1" dirty="0">
                <a:solidFill>
                  <a:schemeClr val="bg1"/>
                </a:solidFill>
              </a:rPr>
              <a:t>à 20h</a:t>
            </a:r>
          </a:p>
        </p:txBody>
      </p:sp>
    </p:spTree>
    <p:extLst>
      <p:ext uri="{BB962C8B-B14F-4D97-AF65-F5344CB8AC3E}">
        <p14:creationId xmlns:p14="http://schemas.microsoft.com/office/powerpoint/2010/main" val="2914723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631" y="-16973"/>
            <a:ext cx="6656736" cy="6083777"/>
          </a:xfrm>
          <a:prstGeom prst="rect">
            <a:avLst/>
          </a:prstGeom>
        </p:spPr>
      </p:pic>
      <p:sp>
        <p:nvSpPr>
          <p:cNvPr id="11" name="Rogner un rectangle à un seul coin 3">
            <a:extLst>
              <a:ext uri="{FF2B5EF4-FFF2-40B4-BE49-F238E27FC236}">
                <a16:creationId xmlns:a16="http://schemas.microsoft.com/office/drawing/2014/main" xmlns="" id="{8599B403-31D0-4D2E-8AB3-66EC11641CD5}"/>
              </a:ext>
            </a:extLst>
          </p:cNvPr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F0675C7E-59E2-46FF-91AA-5B5C74C778B2}"/>
              </a:ext>
            </a:extLst>
          </p:cNvPr>
          <p:cNvSpPr txBox="1"/>
          <p:nvPr/>
        </p:nvSpPr>
        <p:spPr>
          <a:xfrm>
            <a:off x="6095999" y="5884172"/>
            <a:ext cx="6076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JAZZ LEGACY</a:t>
            </a:r>
            <a:endParaRPr lang="fr-FR" sz="2800" b="1" dirty="0">
              <a:solidFill>
                <a:schemeClr val="bg1"/>
              </a:solidFill>
            </a:endParaRPr>
          </a:p>
          <a:p>
            <a:r>
              <a:rPr lang="fr-FR" sz="2800" b="1" i="1" dirty="0" smtClean="0">
                <a:solidFill>
                  <a:schemeClr val="bg1"/>
                </a:solidFill>
              </a:rPr>
              <a:t>Concert cool Jazz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61520AAC-6EE7-4AD3-A270-E5340724A10D}"/>
              </a:ext>
            </a:extLst>
          </p:cNvPr>
          <p:cNvSpPr txBox="1"/>
          <p:nvPr/>
        </p:nvSpPr>
        <p:spPr>
          <a:xfrm>
            <a:off x="19877" y="6116178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8 </a:t>
            </a:r>
            <a:r>
              <a:rPr lang="fr-FR" sz="2800" b="1" dirty="0">
                <a:solidFill>
                  <a:schemeClr val="bg1"/>
                </a:solidFill>
              </a:rPr>
              <a:t>janvier </a:t>
            </a:r>
            <a:r>
              <a:rPr lang="fr-FR" sz="2800" b="1" dirty="0" smtClean="0">
                <a:solidFill>
                  <a:schemeClr val="bg1"/>
                </a:solidFill>
              </a:rPr>
              <a:t>2020 </a:t>
            </a:r>
            <a:r>
              <a:rPr lang="fr-FR" sz="2800" b="1" dirty="0">
                <a:solidFill>
                  <a:schemeClr val="bg1"/>
                </a:solidFill>
              </a:rPr>
              <a:t>à 20h</a:t>
            </a:r>
          </a:p>
        </p:txBody>
      </p:sp>
    </p:spTree>
    <p:extLst>
      <p:ext uri="{BB962C8B-B14F-4D97-AF65-F5344CB8AC3E}">
        <p14:creationId xmlns:p14="http://schemas.microsoft.com/office/powerpoint/2010/main" val="364594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58" y="-487302"/>
            <a:ext cx="12356758" cy="7888013"/>
          </a:xfrm>
          <a:prstGeom prst="rect">
            <a:avLst/>
          </a:prstGeom>
        </p:spPr>
      </p:pic>
      <p:sp>
        <p:nvSpPr>
          <p:cNvPr id="7" name="Rogner un rectangle à un seul coin 3">
            <a:extLst>
              <a:ext uri="{FF2B5EF4-FFF2-40B4-BE49-F238E27FC236}">
                <a16:creationId xmlns:a16="http://schemas.microsoft.com/office/drawing/2014/main" xmlns="" id="{096335BD-768A-49EB-95E5-418C27C48647}"/>
              </a:ext>
            </a:extLst>
          </p:cNvPr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5510474-7E9A-444B-983D-E0F3087CA609}"/>
              </a:ext>
            </a:extLst>
          </p:cNvPr>
          <p:cNvSpPr txBox="1"/>
          <p:nvPr/>
        </p:nvSpPr>
        <p:spPr>
          <a:xfrm>
            <a:off x="6096000" y="5884172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DIVEN REINHARDT TRIO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i="1" dirty="0" smtClean="0">
                <a:solidFill>
                  <a:schemeClr val="bg1"/>
                </a:solidFill>
              </a:rPr>
              <a:t>Jazz swing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C30710C-BAE6-497D-904C-7C78974A8A2F}"/>
              </a:ext>
            </a:extLst>
          </p:cNvPr>
          <p:cNvSpPr txBox="1"/>
          <p:nvPr/>
        </p:nvSpPr>
        <p:spPr>
          <a:xfrm>
            <a:off x="19877" y="6116178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5 </a:t>
            </a:r>
            <a:r>
              <a:rPr lang="fr-FR" sz="2800" b="1" dirty="0">
                <a:solidFill>
                  <a:schemeClr val="bg1"/>
                </a:solidFill>
              </a:rPr>
              <a:t>février </a:t>
            </a:r>
            <a:r>
              <a:rPr lang="fr-FR" sz="2800" b="1" dirty="0" smtClean="0">
                <a:solidFill>
                  <a:schemeClr val="bg1"/>
                </a:solidFill>
              </a:rPr>
              <a:t>2020 </a:t>
            </a:r>
            <a:r>
              <a:rPr lang="fr-FR" sz="2800" b="1" dirty="0">
                <a:solidFill>
                  <a:schemeClr val="bg1"/>
                </a:solidFill>
              </a:rPr>
              <a:t>à 20h</a:t>
            </a:r>
          </a:p>
        </p:txBody>
      </p:sp>
    </p:spTree>
    <p:extLst>
      <p:ext uri="{BB962C8B-B14F-4D97-AF65-F5344CB8AC3E}">
        <p14:creationId xmlns:p14="http://schemas.microsoft.com/office/powerpoint/2010/main" val="1621424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10050"/>
            <a:ext cx="12192001" cy="8128001"/>
          </a:xfrm>
          <a:prstGeom prst="rect">
            <a:avLst/>
          </a:prstGeom>
        </p:spPr>
      </p:pic>
      <p:sp>
        <p:nvSpPr>
          <p:cNvPr id="7" name="Rogner un rectangle à un seul coin 3">
            <a:extLst>
              <a:ext uri="{FF2B5EF4-FFF2-40B4-BE49-F238E27FC236}">
                <a16:creationId xmlns:a16="http://schemas.microsoft.com/office/drawing/2014/main" xmlns="" id="{CC31D312-E6C8-488F-96E0-785D929EA1D9}"/>
              </a:ext>
            </a:extLst>
          </p:cNvPr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124937D-E0A7-43D4-8865-0A6C1526E52C}"/>
              </a:ext>
            </a:extLst>
          </p:cNvPr>
          <p:cNvSpPr txBox="1"/>
          <p:nvPr/>
        </p:nvSpPr>
        <p:spPr>
          <a:xfrm>
            <a:off x="6096000" y="5884172"/>
            <a:ext cx="6115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BLUE MONDAY AND BESSIE GORDON </a:t>
            </a:r>
            <a:endParaRPr lang="fr-FR" sz="2800" b="1" dirty="0">
              <a:solidFill>
                <a:schemeClr val="bg1"/>
              </a:solidFill>
            </a:endParaRPr>
          </a:p>
          <a:p>
            <a:r>
              <a:rPr lang="fr-FR" sz="2800" b="1" i="1" dirty="0" err="1" smtClean="0">
                <a:solidFill>
                  <a:schemeClr val="bg1"/>
                </a:solidFill>
              </a:rPr>
              <a:t>Bird</a:t>
            </a:r>
            <a:r>
              <a:rPr lang="fr-FR" sz="2800" b="1" i="1" dirty="0" smtClean="0">
                <a:solidFill>
                  <a:schemeClr val="bg1"/>
                </a:solidFill>
              </a:rPr>
              <a:t> and </a:t>
            </a:r>
            <a:r>
              <a:rPr lang="fr-FR" sz="2800" b="1" i="1" dirty="0" err="1" smtClean="0">
                <a:solidFill>
                  <a:schemeClr val="bg1"/>
                </a:solidFill>
              </a:rPr>
              <a:t>Bessy</a:t>
            </a:r>
            <a:endParaRPr lang="fr-FR" sz="2800" b="1" i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9029049-91C8-4401-84CD-7ECAAD6C3797}"/>
              </a:ext>
            </a:extLst>
          </p:cNvPr>
          <p:cNvSpPr txBox="1"/>
          <p:nvPr/>
        </p:nvSpPr>
        <p:spPr>
          <a:xfrm>
            <a:off x="19877" y="6116178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4 </a:t>
            </a:r>
            <a:r>
              <a:rPr lang="fr-FR" sz="2800" b="1" dirty="0">
                <a:solidFill>
                  <a:schemeClr val="bg1"/>
                </a:solidFill>
              </a:rPr>
              <a:t>mars </a:t>
            </a:r>
            <a:r>
              <a:rPr lang="fr-FR" sz="2800" b="1" dirty="0" smtClean="0">
                <a:solidFill>
                  <a:schemeClr val="bg1"/>
                </a:solidFill>
              </a:rPr>
              <a:t>2020 </a:t>
            </a:r>
            <a:r>
              <a:rPr lang="fr-FR" sz="2800" b="1" dirty="0">
                <a:solidFill>
                  <a:schemeClr val="bg1"/>
                </a:solidFill>
              </a:rPr>
              <a:t>à 20h</a:t>
            </a:r>
          </a:p>
        </p:txBody>
      </p:sp>
    </p:spTree>
    <p:extLst>
      <p:ext uri="{BB962C8B-B14F-4D97-AF65-F5344CB8AC3E}">
        <p14:creationId xmlns:p14="http://schemas.microsoft.com/office/powerpoint/2010/main" val="2587268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" y="-345990"/>
            <a:ext cx="12192001" cy="8163274"/>
          </a:xfrm>
          <a:prstGeom prst="rect">
            <a:avLst/>
          </a:prstGeom>
        </p:spPr>
      </p:pic>
      <p:sp>
        <p:nvSpPr>
          <p:cNvPr id="7" name="Rogner un rectangle à un seul coin 3">
            <a:extLst>
              <a:ext uri="{FF2B5EF4-FFF2-40B4-BE49-F238E27FC236}">
                <a16:creationId xmlns:a16="http://schemas.microsoft.com/office/drawing/2014/main" xmlns="" id="{B06A0EDC-5DBE-44AB-A9F4-71FF3CB6F5D7}"/>
              </a:ext>
            </a:extLst>
          </p:cNvPr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245779EE-A984-4CDE-8148-AC418A4778A8}"/>
              </a:ext>
            </a:extLst>
          </p:cNvPr>
          <p:cNvSpPr txBox="1"/>
          <p:nvPr/>
        </p:nvSpPr>
        <p:spPr>
          <a:xfrm>
            <a:off x="6095999" y="5884172"/>
            <a:ext cx="4797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A TRAVERS CHANT  </a:t>
            </a:r>
            <a:endParaRPr lang="fr-FR" sz="2800" b="1" dirty="0">
              <a:solidFill>
                <a:schemeClr val="bg1"/>
              </a:solidFill>
            </a:endParaRPr>
          </a:p>
          <a:p>
            <a:r>
              <a:rPr lang="fr-FR" sz="2800" b="1" i="1" dirty="0" smtClean="0">
                <a:solidFill>
                  <a:schemeClr val="bg1"/>
                </a:solidFill>
              </a:rPr>
              <a:t>Vrai-semblant</a:t>
            </a:r>
            <a:endParaRPr lang="fr-FR" sz="2800" b="1" i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88EAE96-9AC7-4649-BE78-4C721E05BF12}"/>
              </a:ext>
            </a:extLst>
          </p:cNvPr>
          <p:cNvSpPr txBox="1"/>
          <p:nvPr/>
        </p:nvSpPr>
        <p:spPr>
          <a:xfrm>
            <a:off x="19877" y="6116178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1er </a:t>
            </a:r>
            <a:r>
              <a:rPr lang="fr-FR" sz="2800" b="1" dirty="0">
                <a:solidFill>
                  <a:schemeClr val="bg1"/>
                </a:solidFill>
              </a:rPr>
              <a:t>avril 2019 à 20h</a:t>
            </a:r>
          </a:p>
        </p:txBody>
      </p:sp>
    </p:spTree>
    <p:extLst>
      <p:ext uri="{BB962C8B-B14F-4D97-AF65-F5344CB8AC3E}">
        <p14:creationId xmlns:p14="http://schemas.microsoft.com/office/powerpoint/2010/main" val="173221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" y="-1263849"/>
            <a:ext cx="12205716" cy="8121849"/>
          </a:xfrm>
          <a:prstGeom prst="rect">
            <a:avLst/>
          </a:prstGeom>
        </p:spPr>
      </p:pic>
      <p:sp>
        <p:nvSpPr>
          <p:cNvPr id="7" name="Rogner un rectangle à un seul coin 3">
            <a:extLst>
              <a:ext uri="{FF2B5EF4-FFF2-40B4-BE49-F238E27FC236}">
                <a16:creationId xmlns:a16="http://schemas.microsoft.com/office/drawing/2014/main" xmlns="" id="{B062938B-14B3-4E7D-B906-F345691818AA}"/>
              </a:ext>
            </a:extLst>
          </p:cNvPr>
          <p:cNvSpPr/>
          <p:nvPr/>
        </p:nvSpPr>
        <p:spPr>
          <a:xfrm>
            <a:off x="-1" y="5897217"/>
            <a:ext cx="12337775" cy="990436"/>
          </a:xfrm>
          <a:prstGeom prst="snip1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571A5AE-E627-47D1-9EFF-EFD3C3F3128B}"/>
              </a:ext>
            </a:extLst>
          </p:cNvPr>
          <p:cNvSpPr txBox="1"/>
          <p:nvPr/>
        </p:nvSpPr>
        <p:spPr>
          <a:xfrm>
            <a:off x="6096000" y="5884172"/>
            <a:ext cx="6384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LA CAMELOTE QUINTET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i="1" dirty="0" err="1" smtClean="0">
                <a:solidFill>
                  <a:schemeClr val="bg1"/>
                </a:solidFill>
              </a:rPr>
              <a:t>Brocante</a:t>
            </a:r>
            <a:r>
              <a:rPr lang="en-US" sz="2800" b="1" i="1" dirty="0" smtClean="0">
                <a:solidFill>
                  <a:schemeClr val="bg1"/>
                </a:solidFill>
              </a:rPr>
              <a:t> de chansons</a:t>
            </a:r>
            <a:endParaRPr lang="en-US" sz="2800" b="1" i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6563294-0EEF-4CC0-AB5F-845A47947AE3}"/>
              </a:ext>
            </a:extLst>
          </p:cNvPr>
          <p:cNvSpPr txBox="1"/>
          <p:nvPr/>
        </p:nvSpPr>
        <p:spPr>
          <a:xfrm>
            <a:off x="19877" y="6116178"/>
            <a:ext cx="609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6 </a:t>
            </a:r>
            <a:r>
              <a:rPr lang="fr-FR" sz="2800" b="1" dirty="0" smtClean="0">
                <a:solidFill>
                  <a:schemeClr val="bg1"/>
                </a:solidFill>
              </a:rPr>
              <a:t>mai 2020 </a:t>
            </a:r>
            <a:r>
              <a:rPr lang="fr-FR" sz="2800" b="1" dirty="0">
                <a:solidFill>
                  <a:schemeClr val="bg1"/>
                </a:solidFill>
              </a:rPr>
              <a:t>à 20h</a:t>
            </a:r>
          </a:p>
        </p:txBody>
      </p:sp>
    </p:spTree>
    <p:extLst>
      <p:ext uri="{BB962C8B-B14F-4D97-AF65-F5344CB8AC3E}">
        <p14:creationId xmlns:p14="http://schemas.microsoft.com/office/powerpoint/2010/main" val="13617613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14719</TotalTime>
  <Words>163</Words>
  <Application>Microsoft Office PowerPoint</Application>
  <PresentationFormat>Grand écran</PresentationFormat>
  <Paragraphs>46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Lucida Bright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 GAUTIER</dc:creator>
  <cp:lastModifiedBy>Malory Rinoldo</cp:lastModifiedBy>
  <cp:revision>41</cp:revision>
  <dcterms:created xsi:type="dcterms:W3CDTF">2017-04-05T08:52:52Z</dcterms:created>
  <dcterms:modified xsi:type="dcterms:W3CDTF">2019-05-27T12:07:48Z</dcterms:modified>
</cp:coreProperties>
</file>